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86" r:id="rId2"/>
    <p:sldId id="287" r:id="rId3"/>
    <p:sldId id="292" r:id="rId4"/>
    <p:sldId id="293" r:id="rId5"/>
    <p:sldId id="291" r:id="rId6"/>
    <p:sldId id="290" r:id="rId7"/>
    <p:sldId id="296" r:id="rId8"/>
  </p:sldIdLst>
  <p:sldSz cx="12192000" cy="6858000"/>
  <p:notesSz cx="6858000" cy="9144000"/>
  <p:custDataLst>
    <p:tags r:id="rId1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83" d="100"/>
          <a:sy n="83" d="100"/>
        </p:scale>
        <p:origin x="5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95AB9A-6CAA-4C40-882C-53AB6D744179}" type="datetimeFigureOut">
              <a:rPr lang="en-IN" smtClean="0"/>
              <a:t>31-03-2020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58C029-2F4D-494D-951E-C92EF4ED2D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4759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FC8C0-F9C9-4535-BA6B-19DCCDA3C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8BDB4E-3DE3-43DB-9932-41C8B8888998}" type="datetime1">
              <a:rPr lang="en-US" smtClean="0"/>
              <a:t>3/31/2020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C2BCA-40B9-40C0-A7E0-8B8B5B7DF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Pawan@LPU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10312F-45A9-48CF-8AC5-4717FEF5F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47AEA9-1FD1-4EA8-9A7A-7E32C791E85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4205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B3851F-B625-44FD-A0F2-3E26EEFC5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A907D6-D83D-4CBF-9E4D-DB5703B2F7DA}" type="datetime1">
              <a:rPr lang="en-US" smtClean="0"/>
              <a:t>3/31/2020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2F94B-CB8F-49A9-AB69-29369F337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Pawan@LPU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CEAD4-3967-41B5-8D8B-7A8CE8285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0DD1F3-B90F-4415-9DE7-5DC1BFAF2CD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1735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C5BED-77A5-478E-9D25-9BAD73F7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C16D43-A689-44FD-A0D0-B255F7B0B0DB}" type="datetime1">
              <a:rPr lang="en-US" smtClean="0"/>
              <a:t>3/31/2020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2CD28-F6B4-40AB-A10A-94849F0E4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Pawan@LPU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ED3D2-4636-4622-9855-949414249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8E5E5D-2F8B-478D-A198-CEFAEF571CF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225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D4364-898E-411D-A0C9-70F3A16D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B2E0F3-AD81-4A81-85A7-821E6FF03157}" type="datetime1">
              <a:rPr lang="en-US" smtClean="0"/>
              <a:t>3/31/2020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45794-37B7-4C0A-9907-6A3AE30E4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Pawan@LPU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1FCA2-9C16-4A4D-A930-4992E4B66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CC2FF5-232E-471D-BA2B-8D18C5CF1C3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7775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F7B935-F2DD-4DED-9772-AF79B2918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E169C2-A910-4861-8CAE-0DD5ECC4A117}" type="datetime1">
              <a:rPr lang="en-US" smtClean="0"/>
              <a:t>3/31/2020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601D4-C73C-4870-A8EB-87A19F798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Pawan@LPU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2BD46-A2CF-499D-8D98-3B7815AAF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9AE399-B1FF-43DB-A4E9-92222F4B47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145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3373E63-D698-43ED-8BEA-FE072CF71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D966A0-5B7E-4F20-9E76-8F8BF2199C62}" type="datetime1">
              <a:rPr lang="en-US" smtClean="0"/>
              <a:t>3/31/2020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F7591D9-C7CC-4911-A9A7-5BC084E5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Pawan@LPU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42408F8-6EFB-42E6-8806-D146D9EFF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899861-B067-4225-B827-655FB9F2E76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2730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E2AE57-21B3-4C37-AEC3-6D26BC708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6F86C2-5245-4A4E-B35C-745B3B969B2C}" type="datetime1">
              <a:rPr lang="en-US" smtClean="0"/>
              <a:t>3/31/2020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6E0E5B9-815A-4AF7-AB01-8516784B3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Pawan@LPU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2E69338-85E4-489C-A326-38B58C895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707917-EFBB-4177-9E05-139F946F6A1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4660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87D4DCC-5FD8-40A8-9756-C8F6623FF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18998F-4831-4E2A-B2E1-9F6A4D2438EC}" type="datetime1">
              <a:rPr lang="en-US" smtClean="0"/>
              <a:t>3/31/2020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BD02964-B7D5-4366-9B40-F1AA0046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Pawan@LPU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43F95EC-4E12-4965-B626-64D108C02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77B8B5-C3AD-4A9E-80D4-915EB947CD6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1733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646F234-8B14-496E-BE66-4C2CCECEE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1A5AD3-FF0A-4458-A562-F04BD8D64DE1}" type="datetime1">
              <a:rPr lang="en-US" smtClean="0"/>
              <a:t>3/31/2020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8886B86-81C6-4AAA-8010-B12203241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Pawan@LPU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E9D8A87-9B5B-47F1-A39A-380EF7808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DA356F-0548-4341-99D6-B4936A165B6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0928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FC295BC-9518-43A7-829A-BC190C502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314694-D99F-48C4-8537-9A74D487B5E2}" type="datetime1">
              <a:rPr lang="en-US" smtClean="0"/>
              <a:t>3/31/2020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B9F5489-CDEC-49DA-9DCF-20E052A84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Pawan@LPU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8FCA777-E660-4FA3-8E41-00DD0EE4F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D8EDBD-41C0-4384-B16A-5ACA0C278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56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D4DD5C4-22EA-4F5C-B2D4-E039A2CE4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B05EBC-EB02-4BCB-A286-A90F104AA279}" type="datetime1">
              <a:rPr lang="en-US" smtClean="0"/>
              <a:t>3/31/2020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79525A0-5FE6-4D80-A40C-67422E364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Pawan@LPU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7E7E935-65CF-444C-8E64-1FAC110F3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8C1BD7-D1F6-4DF6-952E-7897953053E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6969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DD49D78-DC08-47D1-9DC0-53D08346E8F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10F6552C-A9C4-4C3D-AF34-A644886EC5B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5895E-F560-4761-AFAD-14D403BB11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840AB63-46DF-4B1D-958D-D43DEBED310E}" type="datetime1">
              <a:rPr lang="en-US" smtClean="0"/>
              <a:t>3/31/2020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A57A5-D666-4C2D-A3B1-D4C2CED4F0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Pawan@LPU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23652-5EA7-48B7-AFEC-32B63EE252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D1FB8680-0B4A-469F-AAD1-653DFFE9AF1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8114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87741-4D73-49F0-A69D-7E7E028AF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Plot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D97C3-8F48-4DEF-8317-A06AF58A1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01421"/>
            <a:ext cx="10972800" cy="4827101"/>
          </a:xfrm>
        </p:spPr>
        <p:txBody>
          <a:bodyPr/>
          <a:lstStyle/>
          <a:p>
            <a:r>
              <a:rPr lang="en-US" sz="2400" dirty="0"/>
              <a:t>Tells about distribution of data in a data set</a:t>
            </a:r>
          </a:p>
          <a:p>
            <a:r>
              <a:rPr lang="en-US" sz="2400" dirty="0"/>
              <a:t>Divides the dataset into three quartiles</a:t>
            </a:r>
          </a:p>
          <a:p>
            <a:r>
              <a:rPr lang="en-IN" sz="2400" dirty="0"/>
              <a:t>Represents minimum, maximum, median, first quartile and third quartile</a:t>
            </a:r>
          </a:p>
          <a:p>
            <a:r>
              <a:rPr lang="en-IN" sz="2400" b="1" dirty="0"/>
              <a:t>Syntax: boxplot(x, data, notch, </a:t>
            </a:r>
            <a:r>
              <a:rPr lang="en-IN" sz="2400" b="1" dirty="0" err="1"/>
              <a:t>varwidth</a:t>
            </a:r>
            <a:r>
              <a:rPr lang="en-IN" sz="2400" b="1" dirty="0"/>
              <a:t>, names, main)</a:t>
            </a:r>
          </a:p>
          <a:p>
            <a:pPr lvl="1"/>
            <a:r>
              <a:rPr lang="en-IN" sz="2000" b="1" dirty="0"/>
              <a:t>x</a:t>
            </a:r>
            <a:r>
              <a:rPr lang="en-IN" sz="2000" dirty="0"/>
              <a:t> is a vector or a formula</a:t>
            </a:r>
          </a:p>
          <a:p>
            <a:pPr lvl="1"/>
            <a:r>
              <a:rPr lang="en-IN" sz="2000" b="1" dirty="0"/>
              <a:t>data</a:t>
            </a:r>
            <a:r>
              <a:rPr lang="en-IN" sz="2000" dirty="0"/>
              <a:t> is the data frame</a:t>
            </a:r>
          </a:p>
          <a:p>
            <a:pPr lvl="1"/>
            <a:r>
              <a:rPr lang="en-IN" sz="2000" b="1" dirty="0"/>
              <a:t>notch</a:t>
            </a:r>
            <a:r>
              <a:rPr lang="en-IN" sz="2000" dirty="0"/>
              <a:t> is a logical value. Set as TRUE to draw a notch.</a:t>
            </a:r>
          </a:p>
          <a:p>
            <a:pPr lvl="1"/>
            <a:r>
              <a:rPr lang="en-IN" sz="2000" b="1" dirty="0" err="1"/>
              <a:t>varwidth</a:t>
            </a:r>
            <a:r>
              <a:rPr lang="en-IN" sz="2000" dirty="0"/>
              <a:t> is a logical value. Set as true to draw width of the box proportionate to the sample size</a:t>
            </a:r>
          </a:p>
          <a:p>
            <a:pPr lvl="1"/>
            <a:r>
              <a:rPr lang="en-IN" sz="2000" b="1" dirty="0"/>
              <a:t>names</a:t>
            </a:r>
            <a:r>
              <a:rPr lang="en-IN" sz="2000" dirty="0"/>
              <a:t> are the group labels which will be printed under each boxplot.</a:t>
            </a:r>
          </a:p>
          <a:p>
            <a:pPr lvl="1"/>
            <a:r>
              <a:rPr lang="en-IN" sz="2000" b="1" dirty="0"/>
              <a:t>main</a:t>
            </a:r>
            <a:r>
              <a:rPr lang="en-IN" sz="2000" dirty="0"/>
              <a:t> is used to give a title to the graph.</a:t>
            </a:r>
          </a:p>
          <a:p>
            <a:endParaRPr lang="en-IN" sz="2400" b="1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78065-4941-4C80-A909-BE35A972C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C2FF5-232E-471D-BA2B-8D18C5CF1C3F}" type="slidenum">
              <a:rPr lang="en-US" altLang="en-US" smtClean="0"/>
              <a:pPr/>
              <a:t>1</a:t>
            </a:fld>
            <a:endParaRPr lang="en-US" altLang="en-US"/>
          </a:p>
        </p:txBody>
      </p:sp>
      <p:pic>
        <p:nvPicPr>
          <p:cNvPr id="6" name="Media1">
            <a:hlinkClick r:id="" action="ppaction://media"/>
            <a:extLst>
              <a:ext uri="{FF2B5EF4-FFF2-40B4-BE49-F238E27FC236}">
                <a16:creationId xmlns:a16="http://schemas.microsoft.com/office/drawing/2014/main" id="{DD222368-0D00-44F6-9F6F-CDCF242B21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74071" y="574115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4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79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02330-0DB2-479A-A335-7B965C1F9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Plot Interpretation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B6CF70-6E54-4920-A55F-C2ECAFF1F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C2FF5-232E-471D-BA2B-8D18C5CF1C3F}" type="slidenum">
              <a:rPr lang="en-US" altLang="en-US" smtClean="0"/>
              <a:pPr/>
              <a:t>2</a:t>
            </a:fld>
            <a:endParaRPr lang="en-US" altLang="en-US"/>
          </a:p>
        </p:txBody>
      </p:sp>
      <p:sp>
        <p:nvSpPr>
          <p:cNvPr id="6" name="AutoShape 2" descr="Image result for Interpretation of box plot">
            <a:extLst>
              <a:ext uri="{FF2B5EF4-FFF2-40B4-BE49-F238E27FC236}">
                <a16:creationId xmlns:a16="http://schemas.microsoft.com/office/drawing/2014/main" id="{C159B973-8761-46D6-A1BD-5CBC1FF505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1AD362A-4C88-4644-B8C0-24389A3C9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454" y="1406961"/>
            <a:ext cx="3363053" cy="4854051"/>
          </a:xfrm>
        </p:spPr>
      </p:pic>
      <p:pic>
        <p:nvPicPr>
          <p:cNvPr id="4" name="Media2">
            <a:hlinkClick r:id="" action="ppaction://media"/>
            <a:extLst>
              <a:ext uri="{FF2B5EF4-FFF2-40B4-BE49-F238E27FC236}">
                <a16:creationId xmlns:a16="http://schemas.microsoft.com/office/drawing/2014/main" id="{4F05C3B0-CBCA-4CCB-83F7-3A57EF08E8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83089" y="555827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7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87741-4D73-49F0-A69D-7E7E028AF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52198"/>
          </a:xfrm>
        </p:spPr>
        <p:txBody>
          <a:bodyPr/>
          <a:lstStyle/>
          <a:p>
            <a:r>
              <a:rPr lang="en-US" dirty="0"/>
              <a:t>Box Plot: Example 1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D97C3-8F48-4DEF-8317-A06AF58A15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5563" y="1052945"/>
            <a:ext cx="7952510" cy="5530417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Q1. x=c(2, 3, 5, 6, 8, 10, 12, 15, 18, 20)</a:t>
            </a:r>
          </a:p>
          <a:p>
            <a:pPr marL="0" indent="0">
              <a:buNone/>
            </a:pPr>
            <a:r>
              <a:rPr lang="en-US" sz="2400" dirty="0"/>
              <a:t>M</a:t>
            </a:r>
            <a:r>
              <a:rPr lang="en-IN" sz="2400" dirty="0"/>
              <a:t>in = 2</a:t>
            </a:r>
          </a:p>
          <a:p>
            <a:pPr marL="0" indent="0">
              <a:buNone/>
            </a:pPr>
            <a:r>
              <a:rPr lang="en-IN" sz="2400" dirty="0"/>
              <a:t>Max = 20</a:t>
            </a:r>
          </a:p>
          <a:p>
            <a:pPr marL="0" indent="0">
              <a:buNone/>
            </a:pPr>
            <a:r>
              <a:rPr lang="en-IN" sz="2400" dirty="0"/>
              <a:t>Median = 9</a:t>
            </a:r>
          </a:p>
          <a:p>
            <a:pPr marL="0" indent="0">
              <a:buNone/>
            </a:pPr>
            <a:r>
              <a:rPr lang="en-US" sz="2400" dirty="0"/>
              <a:t>1</a:t>
            </a:r>
            <a:r>
              <a:rPr lang="en-IN" sz="2400" baseline="30000" dirty="0" err="1"/>
              <a:t>st</a:t>
            </a:r>
            <a:r>
              <a:rPr lang="en-IN" sz="2400" dirty="0"/>
              <a:t> Quartile = 5 [Median of lower half]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IN" sz="2400" dirty="0"/>
              <a:t>     or ceil(n/4)</a:t>
            </a:r>
            <a:r>
              <a:rPr lang="en-IN" sz="2400" baseline="30000" dirty="0" err="1"/>
              <a:t>th</a:t>
            </a:r>
            <a:r>
              <a:rPr lang="en-IN" sz="2400" dirty="0"/>
              <a:t> element</a:t>
            </a:r>
          </a:p>
          <a:p>
            <a:pPr marL="0" indent="0">
              <a:buNone/>
            </a:pPr>
            <a:r>
              <a:rPr lang="en-US" sz="2400" dirty="0"/>
              <a:t>3</a:t>
            </a:r>
            <a:r>
              <a:rPr lang="en-IN" sz="2400" baseline="30000" dirty="0" err="1"/>
              <a:t>rd</a:t>
            </a:r>
            <a:r>
              <a:rPr lang="en-IN" sz="2400" dirty="0"/>
              <a:t> Quartile = 15 [Median of upper half] or ceil(3n/4)</a:t>
            </a:r>
            <a:r>
              <a:rPr lang="en-IN" sz="2400" baseline="30000" dirty="0" err="1"/>
              <a:t>th</a:t>
            </a:r>
            <a:r>
              <a:rPr lang="en-IN" sz="2400" dirty="0"/>
              <a:t>  element</a:t>
            </a:r>
          </a:p>
          <a:p>
            <a:pPr marL="0" indent="0">
              <a:buNone/>
            </a:pPr>
            <a:r>
              <a:rPr lang="es-ES" sz="2400" dirty="0"/>
              <a:t>Q2. </a:t>
            </a:r>
            <a:r>
              <a:rPr lang="es-ES" sz="2400" dirty="0" err="1"/>
              <a:t>For</a:t>
            </a:r>
            <a:r>
              <a:rPr lang="es-ES" sz="2400" dirty="0"/>
              <a:t> y=c( 7, 4, 4, 7, 2, 9, 10, 6, 7, 3, 8, 8), </a:t>
            </a:r>
            <a:r>
              <a:rPr lang="es-ES" sz="2400" dirty="0" err="1"/>
              <a:t>find</a:t>
            </a:r>
            <a:r>
              <a:rPr lang="es-ES" sz="2400" dirty="0"/>
              <a:t> min, </a:t>
            </a:r>
            <a:r>
              <a:rPr lang="es-ES" sz="2400" dirty="0" err="1"/>
              <a:t>max</a:t>
            </a:r>
            <a:r>
              <a:rPr lang="es-ES" sz="2400" dirty="0"/>
              <a:t>, median, Q1 and Q3. </a:t>
            </a:r>
          </a:p>
          <a:p>
            <a:pPr marL="0" indent="0">
              <a:buNone/>
            </a:pPr>
            <a:r>
              <a:rPr lang="es-ES" sz="2400" dirty="0"/>
              <a:t>Verify </a:t>
            </a:r>
            <a:r>
              <a:rPr lang="es-ES" sz="2400" dirty="0" err="1"/>
              <a:t>the</a:t>
            </a:r>
            <a:r>
              <a:rPr lang="es-ES" sz="2400" dirty="0"/>
              <a:t> </a:t>
            </a:r>
            <a:r>
              <a:rPr lang="es-ES" sz="2400" dirty="0" err="1"/>
              <a:t>same</a:t>
            </a:r>
            <a:r>
              <a:rPr lang="es-ES" sz="2400" dirty="0"/>
              <a:t> </a:t>
            </a:r>
            <a:r>
              <a:rPr lang="es-ES" sz="2400" dirty="0" err="1"/>
              <a:t>using</a:t>
            </a:r>
            <a:r>
              <a:rPr lang="es-ES" sz="2400" dirty="0"/>
              <a:t> a box </a:t>
            </a:r>
            <a:r>
              <a:rPr lang="es-ES" sz="2400" dirty="0" err="1"/>
              <a:t>plot</a:t>
            </a:r>
            <a:r>
              <a:rPr lang="es-ES" sz="2400" dirty="0"/>
              <a:t>.</a:t>
            </a:r>
          </a:p>
          <a:p>
            <a:pPr marL="0" indent="0">
              <a:buNone/>
            </a:pPr>
            <a:r>
              <a:rPr lang="es-ES" sz="1400" dirty="0"/>
              <a:t>Note: Median </a:t>
            </a:r>
            <a:r>
              <a:rPr lang="en-IN" sz="1400" dirty="0"/>
              <a:t>{(n + 1) ÷ 2}</a:t>
            </a:r>
            <a:r>
              <a:rPr lang="en-IN" sz="1400" baseline="30000" dirty="0" err="1"/>
              <a:t>th</a:t>
            </a:r>
            <a:r>
              <a:rPr lang="en-IN" sz="1400" dirty="0"/>
              <a:t> value, where n is the number of values in a set of data. In order to </a:t>
            </a:r>
            <a:r>
              <a:rPr lang="en-IN" sz="1400" b="1" dirty="0"/>
              <a:t>calculate</a:t>
            </a:r>
            <a:r>
              <a:rPr lang="en-IN" sz="1400" dirty="0"/>
              <a:t> the </a:t>
            </a:r>
            <a:r>
              <a:rPr lang="en-IN" sz="1400" b="1" dirty="0"/>
              <a:t>median</a:t>
            </a:r>
            <a:r>
              <a:rPr lang="en-IN" sz="1400" dirty="0"/>
              <a:t>, the data must first be ranked (sorted in ascending order). The </a:t>
            </a:r>
            <a:r>
              <a:rPr lang="en-IN" sz="1400" b="1" dirty="0"/>
              <a:t>median</a:t>
            </a:r>
            <a:r>
              <a:rPr lang="en-IN" sz="1400" dirty="0"/>
              <a:t> is the number in the middle. </a:t>
            </a:r>
            <a:r>
              <a:rPr lang="en-IN" sz="1400" b="1" dirty="0"/>
              <a:t>Median</a:t>
            </a:r>
            <a:r>
              <a:rPr lang="en-IN" sz="1400" dirty="0"/>
              <a:t> = the middle value of a set of ordered data.</a:t>
            </a:r>
            <a:endParaRPr lang="es-ES" sz="1400" dirty="0"/>
          </a:p>
          <a:p>
            <a:endParaRPr lang="en-IN" sz="2400" dirty="0"/>
          </a:p>
          <a:p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78065-4941-4C80-A909-BE35A972C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C2FF5-232E-471D-BA2B-8D18C5CF1C3F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541764-E2D7-413C-9053-177E2C36D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109" y="1320806"/>
            <a:ext cx="4236105" cy="3879267"/>
          </a:xfrm>
          <a:prstGeom prst="rect">
            <a:avLst/>
          </a:prstGeom>
        </p:spPr>
      </p:pic>
      <p:pic>
        <p:nvPicPr>
          <p:cNvPr id="6" name="Media3">
            <a:hlinkClick r:id="" action="ppaction://media"/>
            <a:extLst>
              <a:ext uri="{FF2B5EF4-FFF2-40B4-BE49-F238E27FC236}">
                <a16:creationId xmlns:a16="http://schemas.microsoft.com/office/drawing/2014/main" id="{11A413A6-AFD0-4DCC-AAF1-386892763F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93918" y="516067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3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87741-4D73-49F0-A69D-7E7E028AF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Plot: Example 2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D97C3-8F48-4DEF-8317-A06AF58A151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sz="2400" dirty="0"/>
              <a:t>y=c( 7,  4, 4, 7, 2, 9, 10, 6, 7, 3, 8, 8   )</a:t>
            </a:r>
          </a:p>
          <a:p>
            <a:r>
              <a:rPr lang="en-US" sz="2400" dirty="0"/>
              <a:t>Find min,max,Q1,Median and Q3</a:t>
            </a:r>
          </a:p>
          <a:p>
            <a:r>
              <a:rPr lang="en-US" sz="2400" dirty="0"/>
              <a:t>Verify the same using box plot </a:t>
            </a:r>
          </a:p>
          <a:p>
            <a:endParaRPr lang="en-US" sz="2400" dirty="0"/>
          </a:p>
          <a:p>
            <a:r>
              <a:rPr lang="en-US" sz="2400" dirty="0"/>
              <a:t>Q1=4</a:t>
            </a:r>
          </a:p>
          <a:p>
            <a:r>
              <a:rPr lang="en-US" sz="2400" dirty="0"/>
              <a:t>Q3=8</a:t>
            </a:r>
          </a:p>
          <a:p>
            <a:r>
              <a:rPr lang="en-US" sz="2400" dirty="0"/>
              <a:t>Median=7</a:t>
            </a:r>
          </a:p>
          <a:p>
            <a:r>
              <a:rPr lang="en-US" sz="2400" dirty="0"/>
              <a:t>Min=2</a:t>
            </a:r>
          </a:p>
          <a:p>
            <a:r>
              <a:rPr lang="en-US" sz="2400" dirty="0"/>
              <a:t>Max=10</a:t>
            </a:r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78065-4941-4C80-A909-BE35A972C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C2FF5-232E-471D-BA2B-8D18C5CF1C3F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8E055B-56AF-4A9C-BB07-2A9CD3BF7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352" y="1716810"/>
            <a:ext cx="4300521" cy="4292744"/>
          </a:xfrm>
          <a:prstGeom prst="rect">
            <a:avLst/>
          </a:prstGeom>
        </p:spPr>
      </p:pic>
      <p:pic>
        <p:nvPicPr>
          <p:cNvPr id="9" name="Media4">
            <a:hlinkClick r:id="" action="ppaction://media"/>
            <a:extLst>
              <a:ext uri="{FF2B5EF4-FFF2-40B4-BE49-F238E27FC236}">
                <a16:creationId xmlns:a16="http://schemas.microsoft.com/office/drawing/2014/main" id="{4D0406EF-D335-4B98-AE5F-3DC82197E0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98216" y="552219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70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9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87741-4D73-49F0-A69D-7E7E028AF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Plot: Example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D97C3-8F48-4DEF-8317-A06AF58A15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" y="1600201"/>
            <a:ext cx="6782808" cy="4532744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# MPG w.r.t </a:t>
            </a:r>
            <a:r>
              <a:rPr lang="en-US" sz="2400" dirty="0" err="1"/>
              <a:t>Cyl</a:t>
            </a:r>
            <a:endParaRPr lang="en-IN" sz="2400" dirty="0"/>
          </a:p>
          <a:p>
            <a:pPr marL="0" indent="0">
              <a:buNone/>
            </a:pPr>
            <a:r>
              <a:rPr lang="en-IN" sz="2400" dirty="0"/>
              <a:t>boxplot(mpg ~ </a:t>
            </a:r>
            <a:r>
              <a:rPr lang="en-IN" sz="2400" dirty="0" err="1"/>
              <a:t>cyl</a:t>
            </a:r>
            <a:r>
              <a:rPr lang="en-IN" sz="2400" dirty="0"/>
              <a:t>, data = </a:t>
            </a:r>
            <a:r>
              <a:rPr lang="en-IN" sz="2400" dirty="0" err="1"/>
              <a:t>mtcars</a:t>
            </a:r>
            <a:r>
              <a:rPr lang="en-IN" sz="2400" dirty="0"/>
              <a:t>, </a:t>
            </a:r>
            <a:r>
              <a:rPr lang="en-IN" sz="2400" dirty="0" err="1"/>
              <a:t>xlab</a:t>
            </a:r>
            <a:r>
              <a:rPr lang="en-IN" sz="2400" dirty="0"/>
              <a:t> = "Number of Cylinders", </a:t>
            </a:r>
            <a:r>
              <a:rPr lang="en-IN" sz="2400" dirty="0" err="1"/>
              <a:t>ylab</a:t>
            </a:r>
            <a:r>
              <a:rPr lang="en-IN" sz="2400" dirty="0"/>
              <a:t> = "Miles Per Gallon", main = "Mileage Data")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78065-4941-4C80-A909-BE35A972C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C2FF5-232E-471D-BA2B-8D18C5CF1C3F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9DFE30-C10F-4647-B6F8-F53A0E153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457" y="1403930"/>
            <a:ext cx="4942677" cy="4933739"/>
          </a:xfrm>
          <a:prstGeom prst="rect">
            <a:avLst/>
          </a:prstGeom>
        </p:spPr>
      </p:pic>
      <p:pic>
        <p:nvPicPr>
          <p:cNvPr id="8" name="Media5">
            <a:hlinkClick r:id="" action="ppaction://media"/>
            <a:extLst>
              <a:ext uri="{FF2B5EF4-FFF2-40B4-BE49-F238E27FC236}">
                <a16:creationId xmlns:a16="http://schemas.microsoft.com/office/drawing/2014/main" id="{44B04FF4-1672-4398-BE48-A94583930B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71165" y="582814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17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87741-4D73-49F0-A69D-7E7E028AF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Box Plot: Notch &amp; </a:t>
            </a:r>
            <a:r>
              <a:rPr lang="en-US" sz="3600" dirty="0" err="1"/>
              <a:t>Varwidth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D97C3-8F48-4DEF-8317-A06AF58A15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400" y="1503258"/>
            <a:ext cx="6696364" cy="4622906"/>
          </a:xfrm>
        </p:spPr>
        <p:txBody>
          <a:bodyPr/>
          <a:lstStyle/>
          <a:p>
            <a:r>
              <a:rPr lang="en-IN" sz="2400" dirty="0"/>
              <a:t>boxplot(mpg ~ </a:t>
            </a:r>
            <a:r>
              <a:rPr lang="en-IN" sz="2400" dirty="0" err="1"/>
              <a:t>cyl,data</a:t>
            </a:r>
            <a:r>
              <a:rPr lang="en-IN" sz="2400" dirty="0"/>
              <a:t> = </a:t>
            </a:r>
            <a:r>
              <a:rPr lang="en-IN" sz="2400" dirty="0" err="1"/>
              <a:t>mtcars</a:t>
            </a:r>
            <a:r>
              <a:rPr lang="en-IN" sz="2400" dirty="0"/>
              <a:t>,                              </a:t>
            </a:r>
            <a:r>
              <a:rPr lang="en-IN" sz="2400" dirty="0" err="1"/>
              <a:t>xlab</a:t>
            </a:r>
            <a:r>
              <a:rPr lang="en-IN" sz="2400" dirty="0"/>
              <a:t> = "Number of Cylinders",                                    </a:t>
            </a:r>
            <a:r>
              <a:rPr lang="en-IN" sz="2400" dirty="0" err="1"/>
              <a:t>ylab</a:t>
            </a:r>
            <a:r>
              <a:rPr lang="en-IN" sz="2400" dirty="0"/>
              <a:t> = "Miles Per Gallon",                                              main = "Mileage Data", notch = TRUE,                </a:t>
            </a:r>
            <a:r>
              <a:rPr lang="en-IN" sz="2400" dirty="0" err="1"/>
              <a:t>varwidth</a:t>
            </a:r>
            <a:r>
              <a:rPr lang="en-IN" sz="2400" dirty="0"/>
              <a:t> = TRUE,                                                       col = c("</a:t>
            </a:r>
            <a:r>
              <a:rPr lang="en-IN" sz="2400" dirty="0" err="1"/>
              <a:t>green","yellow","purple</a:t>
            </a:r>
            <a:r>
              <a:rPr lang="en-IN" sz="2400" dirty="0"/>
              <a:t>"),                   names = c("</a:t>
            </a:r>
            <a:r>
              <a:rPr lang="en-IN" sz="2400" dirty="0" err="1"/>
              <a:t>High","Medium","Low</a:t>
            </a:r>
            <a:r>
              <a:rPr lang="en-IN" sz="2400" dirty="0"/>
              <a:t>"))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78065-4941-4C80-A909-BE35A972C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C2FF5-232E-471D-BA2B-8D18C5CF1C3F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6408FE-EF0C-42D3-96DB-0DC3D82CB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627" y="1161516"/>
            <a:ext cx="5309518" cy="5299917"/>
          </a:xfrm>
          <a:prstGeom prst="rect">
            <a:avLst/>
          </a:prstGeom>
        </p:spPr>
      </p:pic>
      <p:pic>
        <p:nvPicPr>
          <p:cNvPr id="6" name="Media6">
            <a:hlinkClick r:id="" action="ppaction://media"/>
            <a:extLst>
              <a:ext uri="{FF2B5EF4-FFF2-40B4-BE49-F238E27FC236}">
                <a16:creationId xmlns:a16="http://schemas.microsoft.com/office/drawing/2014/main" id="{FBAC7F91-355E-4730-A23C-5038E094BC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81069" y="536628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7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87741-4D73-49F0-A69D-7E7E028AF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45" y="639616"/>
            <a:ext cx="10972800" cy="1143000"/>
          </a:xfrm>
        </p:spPr>
        <p:txBody>
          <a:bodyPr/>
          <a:lstStyle/>
          <a:p>
            <a:r>
              <a:rPr lang="en-US" dirty="0"/>
              <a:t>Exercise </a:t>
            </a:r>
            <a:r>
              <a:rPr lang="en-US"/>
              <a:t>- 01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D97C3-8F48-4DEF-8317-A06AF58A1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82617"/>
            <a:ext cx="10972800" cy="457373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Using the dataset ‘</a:t>
            </a:r>
            <a:r>
              <a:rPr lang="en-US" sz="2400" dirty="0" err="1"/>
              <a:t>airquality</a:t>
            </a:r>
            <a:r>
              <a:rPr lang="en-US" sz="2400" dirty="0"/>
              <a:t>’, attempt the following:</a:t>
            </a:r>
          </a:p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Draw a boxplot for </a:t>
            </a:r>
            <a:r>
              <a:rPr lang="en-US" sz="2400" i="1" dirty="0" err="1"/>
              <a:t>airquality</a:t>
            </a:r>
            <a:r>
              <a:rPr lang="en-US" sz="2400" dirty="0"/>
              <a:t> dataset and comment on the comparative data distribution of attributes.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Draw a boxplot for </a:t>
            </a:r>
            <a:r>
              <a:rPr lang="en-US" sz="2400" dirty="0" err="1"/>
              <a:t>monthwise</a:t>
            </a:r>
            <a:r>
              <a:rPr lang="en-US" sz="2400" dirty="0"/>
              <a:t> Ozone level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boxplot(</a:t>
            </a:r>
            <a:r>
              <a:rPr lang="en-US" sz="2400" dirty="0" err="1"/>
              <a:t>airquality</a:t>
            </a:r>
            <a:r>
              <a:rPr lang="en-US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boxplot(</a:t>
            </a:r>
            <a:r>
              <a:rPr lang="en-US" sz="2400" dirty="0" err="1"/>
              <a:t>airquality$Ozone~airquality$Month,col</a:t>
            </a:r>
            <a:r>
              <a:rPr lang="en-US" sz="2400" dirty="0"/>
              <a:t>=2:6, </a:t>
            </a:r>
            <a:r>
              <a:rPr lang="en-US" sz="2400" dirty="0" err="1"/>
              <a:t>xlab</a:t>
            </a:r>
            <a:r>
              <a:rPr lang="en-US" sz="2400" dirty="0"/>
              <a:t>="month", </a:t>
            </a:r>
            <a:r>
              <a:rPr lang="en-US" sz="2400" dirty="0" err="1"/>
              <a:t>ylab</a:t>
            </a:r>
            <a:r>
              <a:rPr lang="en-US" sz="2400" dirty="0"/>
              <a:t>="ozone")</a:t>
            </a:r>
          </a:p>
          <a:p>
            <a:pPr marL="0" indent="0">
              <a:buNone/>
            </a:pPr>
            <a:endParaRPr lang="en-IN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endParaRPr lang="en-IN" sz="2400" b="1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78065-4941-4C80-A909-BE35A972C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C2FF5-232E-471D-BA2B-8D18C5CF1C3F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443206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11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 - &amp;quot;Scatterplot&amp;quot;&quot;/&gt;&lt;property id=&quot;20307&quot; value=&quot;262&quot;/&gt;&lt;/object&gt;&lt;object type=&quot;3&quot; unique_id=&quot;10004&quot;&gt;&lt;property id=&quot;20148&quot; value=&quot;5&quot;/&gt;&lt;property id=&quot;20300&quot; value=&quot;Slide 2 - &amp;quot;Scatterplot: Example 1 [mtcars]&amp;quot;&quot;/&gt;&lt;property id=&quot;20307&quot; value=&quot;263&quot;/&gt;&lt;/object&gt;&lt;object type=&quot;3&quot; unique_id=&quot;10005&quot;&gt;&lt;property id=&quot;20148&quot; value=&quot;5&quot;/&gt;&lt;property id=&quot;20300&quot; value=&quot;Slide 3 - &amp;quot;Scatterplot: Example 1 [mtcars]&amp;quot;&quot;/&gt;&lt;property id=&quot;20307&quot; value=&quot;264&quot;/&gt;&lt;/object&gt;&lt;object type=&quot;3&quot; unique_id=&quot;10006&quot;&gt;&lt;property id=&quot;20148&quot; value=&quot;5&quot;/&gt;&lt;property id=&quot;20300&quot; value=&quot;Slide 4 - &amp;quot;Scatterplot: Example 1 [mtcars]&amp;quot;&quot;/&gt;&lt;property id=&quot;20307&quot; value=&quot;266&quot;/&gt;&lt;/object&gt;&lt;object type=&quot;3&quot; unique_id=&quot;10007&quot;&gt;&lt;property id=&quot;20148&quot; value=&quot;5&quot;/&gt;&lt;property id=&quot;20300&quot; value=&quot;Slide 5 - &amp;quot;Scatterplot: Example 2 [airquality]&amp;quot;&quot;/&gt;&lt;property id=&quot;20307&quot; value=&quot;267&quot;/&gt;&lt;/object&gt;&lt;object type=&quot;3&quot; unique_id=&quot;10008&quot;&gt;&lt;property id=&quot;20148&quot; value=&quot;5&quot;/&gt;&lt;property id=&quot;20300&quot; value=&quot;Slide 6 - &amp;quot;Scatterplot: Example 3 [who]&amp;quot;&quot;/&gt;&lt;property id=&quot;20307&quot; value=&quot;265&quot;/&gt;&lt;/object&gt;&lt;object type=&quot;3&quot; unique_id=&quot;10009&quot;&gt;&lt;property id=&quot;20148&quot; value=&quot;5&quot;/&gt;&lt;property id=&quot;20300&quot; value=&quot;Slide 7 - &amp;quot;Scatterplot: Example 3 [who]&amp;quot;&quot;/&gt;&lt;property id=&quot;20307&quot; value=&quot;268&quot;/&gt;&lt;/object&gt;&lt;object type=&quot;3&quot; unique_id=&quot;10010&quot;&gt;&lt;property id=&quot;20148&quot; value=&quot;5&quot;/&gt;&lt;property id=&quot;20300&quot; value=&quot;Slide 8 - &amp;quot;Pie Chart&amp;quot;&quot;/&gt;&lt;property id=&quot;20307&quot; value=&quot;269&quot;/&gt;&lt;/object&gt;&lt;object type=&quot;3&quot; unique_id=&quot;10011&quot;&gt;&lt;property id=&quot;20148&quot; value=&quot;5&quot;/&gt;&lt;property id=&quot;20300&quot; value=&quot;Slide 9 - &amp;quot;Pie Chart: Example&amp;quot;&quot;/&gt;&lt;property id=&quot;20307&quot; value=&quot;270&quot;/&gt;&lt;/object&gt;&lt;object type=&quot;3&quot; unique_id=&quot;10012&quot;&gt;&lt;property id=&quot;20148&quot; value=&quot;5&quot;/&gt;&lt;property id=&quot;20300&quot; value=&quot;Slide 10 - &amp;quot;Pie Chart: Example (contd..)&amp;quot;&quot;/&gt;&lt;property id=&quot;20307&quot; value=&quot;271&quot;/&gt;&lt;/object&gt;&lt;object type=&quot;3&quot; unique_id=&quot;10013&quot;&gt;&lt;property id=&quot;20148&quot; value=&quot;5&quot;/&gt;&lt;property id=&quot;20300&quot; value=&quot;Slide 11 - &amp;quot;3D Pie Chart: Example&amp;quot;&quot;/&gt;&lt;property id=&quot;20307&quot; value=&quot;272&quot;/&gt;&lt;/object&gt;&lt;object type=&quot;3&quot; unique_id=&quot;10014&quot;&gt;&lt;property id=&quot;20148&quot; value=&quot;5&quot;/&gt;&lt;property id=&quot;20300&quot; value=&quot;Slide 12 - &amp;quot;Pie Chart: Example 2 [who]&amp;quot;&quot;/&gt;&lt;property id=&quot;20307&quot; value=&quot;273&quot;/&gt;&lt;/object&gt;&lt;object type=&quot;3&quot; unique_id=&quot;10015&quot;&gt;&lt;property id=&quot;20148&quot; value=&quot;5&quot;/&gt;&lt;property id=&quot;20300&quot; value=&quot;Slide 13 - &amp;quot;Pie Chart: Example 3 [airquality]&amp;quot;&quot;/&gt;&lt;property id=&quot;20307&quot; value=&quot;274&quot;/&gt;&lt;/object&gt;&lt;object type=&quot;3&quot; unique_id=&quot;10016&quot;&gt;&lt;property id=&quot;20148&quot; value=&quot;5&quot;/&gt;&lt;property id=&quot;20300&quot; value=&quot;Slide 14 - &amp;quot;Bar Plot&amp;quot;&quot;/&gt;&lt;property id=&quot;20307&quot; value=&quot;275&quot;/&gt;&lt;/object&gt;&lt;object type=&quot;3&quot; unique_id=&quot;10017&quot;&gt;&lt;property id=&quot;20148&quot; value=&quot;5&quot;/&gt;&lt;property id=&quot;20300&quot; value=&quot;Slide 15 - &amp;quot;Bar Plot: Example&amp;quot;&quot;/&gt;&lt;property id=&quot;20307&quot; value=&quot;276&quot;/&gt;&lt;/object&gt;&lt;object type=&quot;3&quot; unique_id=&quot;10018&quot;&gt;&lt;property id=&quot;20148&quot; value=&quot;5&quot;/&gt;&lt;property id=&quot;20300&quot; value=&quot;Slide 16 - &amp;quot;Bar Plot: Example&amp;quot;&quot;/&gt;&lt;property id=&quot;20307&quot; value=&quot;277&quot;/&gt;&lt;/object&gt;&lt;object type=&quot;3&quot; unique_id=&quot;10019&quot;&gt;&lt;property id=&quot;20148&quot; value=&quot;5&quot;/&gt;&lt;property id=&quot;20300&quot; value=&quot;Slide 17 - &amp;quot;Group Bar Chart and Stacked Bar Chart: Example&amp;quot;&quot;/&gt;&lt;property id=&quot;20307&quot; value=&quot;278&quot;/&gt;&lt;/object&gt;&lt;object type=&quot;3&quot; unique_id=&quot;10020&quot;&gt;&lt;property id=&quot;20148&quot; value=&quot;5&quot;/&gt;&lt;property id=&quot;20300&quot; value=&quot;Slide 18 - &amp;quot;Histogram&amp;quot;&quot;/&gt;&lt;property id=&quot;20307&quot; value=&quot;279&quot;/&gt;&lt;/object&gt;&lt;object type=&quot;3&quot; unique_id=&quot;10021&quot;&gt;&lt;property id=&quot;20148&quot; value=&quot;5&quot;/&gt;&lt;property id=&quot;20300&quot; value=&quot;Slide 19 - &amp;quot;Histogram: Example&amp;quot;&quot;/&gt;&lt;property id=&quot;20307&quot; value=&quot;280&quot;/&gt;&lt;/object&gt;&lt;object type=&quot;3&quot; unique_id=&quot;10022&quot;&gt;&lt;property id=&quot;20148&quot; value=&quot;5&quot;/&gt;&lt;property id=&quot;20300&quot; value=&quot;Slide 20 - &amp;quot;Your Turn&amp;quot;&quot;/&gt;&lt;property id=&quot;20307&quot; value=&quot;281&quot;/&gt;&lt;/object&gt;&lt;object type=&quot;3&quot; unique_id=&quot;10023&quot;&gt;&lt;property id=&quot;20148&quot; value=&quot;5&quot;/&gt;&lt;property id=&quot;20300&quot; value=&quot;Slide 21 - &amp;quot;Soln&amp;quot;&quot;/&gt;&lt;property id=&quot;20307&quot; value=&quot;282&quot;/&gt;&lt;/object&gt;&lt;object type=&quot;3&quot; unique_id=&quot;10024&quot;&gt;&lt;property id=&quot;20148&quot; value=&quot;5&quot;/&gt;&lt;property id=&quot;20300&quot; value=&quot;Slide 22 - &amp;quot;Line Graphs&amp;quot;&quot;/&gt;&lt;property id=&quot;20307&quot; value=&quot;283&quot;/&gt;&lt;/object&gt;&lt;object type=&quot;3&quot; unique_id=&quot;10025&quot;&gt;&lt;property id=&quot;20148&quot; value=&quot;5&quot;/&gt;&lt;property id=&quot;20300&quot; value=&quot;Slide 23 - &amp;quot;Line Graphs: Example&amp;quot;&quot;/&gt;&lt;property id=&quot;20307&quot; value=&quot;284&quot;/&gt;&lt;/object&gt;&lt;object type=&quot;3&quot; unique_id=&quot;10026&quot;&gt;&lt;property id=&quot;20148&quot; value=&quot;5&quot;/&gt;&lt;property id=&quot;20300&quot; value=&quot;Slide 24 - &amp;quot;Line Graphs: Example&amp;quot;&quot;/&gt;&lt;property id=&quot;20307&quot; value=&quot;285&quot;/&gt;&lt;/object&gt;&lt;object type=&quot;3&quot; unique_id=&quot;10027&quot;&gt;&lt;property id=&quot;20148&quot; value=&quot;5&quot;/&gt;&lt;property id=&quot;20300&quot; value=&quot;Slide 25 - &amp;quot;Box Plot&amp;quot;&quot;/&gt;&lt;property id=&quot;20307&quot; value=&quot;286&quot;/&gt;&lt;/object&gt;&lt;object type=&quot;3&quot; unique_id=&quot;10028&quot;&gt;&lt;property id=&quot;20148&quot; value=&quot;5&quot;/&gt;&lt;property id=&quot;20300&quot; value=&quot;Slide 26 - &amp;quot;Box Plot Interpretation&amp;quot;&quot;/&gt;&lt;property id=&quot;20307&quot; value=&quot;287&quot;/&gt;&lt;/object&gt;&lt;object type=&quot;3&quot; unique_id=&quot;10029&quot;&gt;&lt;property id=&quot;20148&quot; value=&quot;5&quot;/&gt;&lt;property id=&quot;20300&quot; value=&quot;Slide 27 - &amp;quot;Box Plot: Example 1&amp;quot;&quot;/&gt;&lt;property id=&quot;20307&quot; value=&quot;292&quot;/&gt;&lt;/object&gt;&lt;object type=&quot;3&quot; unique_id=&quot;10030&quot;&gt;&lt;property id=&quot;20148&quot; value=&quot;5&quot;/&gt;&lt;property id=&quot;20300&quot; value=&quot;Slide 28 - &amp;quot;Box Plot: Example 2&amp;quot;&quot;/&gt;&lt;property id=&quot;20307&quot; value=&quot;293&quot;/&gt;&lt;/object&gt;&lt;object type=&quot;3&quot; unique_id=&quot;10031&quot;&gt;&lt;property id=&quot;20148&quot; value=&quot;5&quot;/&gt;&lt;property id=&quot;20300&quot; value=&quot;Slide 29 - &amp;quot;Box Plot: Example&amp;quot;&quot;/&gt;&lt;property id=&quot;20307&quot; value=&quot;291&quot;/&gt;&lt;/object&gt;&lt;object type=&quot;3&quot; unique_id=&quot;10032&quot;&gt;&lt;property id=&quot;20148&quot; value=&quot;5&quot;/&gt;&lt;property id=&quot;20300&quot; value=&quot;Slide 30 - &amp;quot;Box Plot: Notch &amp;amp; Varwidth&amp;quot;&quot;/&gt;&lt;property id=&quot;20307&quot; value=&quot;290&quot;/&gt;&lt;/object&gt;&lt;object type=&quot;3&quot; unique_id=&quot;10033&quot;&gt;&lt;property id=&quot;20148&quot; value=&quot;5&quot;/&gt;&lt;property id=&quot;20300&quot; value=&quot;Slide 31 - &amp;quot;Your Turn&amp;quot;&quot;/&gt;&lt;property id=&quot;20307&quot; value=&quot;294&quot;/&gt;&lt;/object&gt;&lt;object type=&quot;3&quot; unique_id=&quot;10034&quot;&gt;&lt;property id=&quot;20148&quot; value=&quot;5&quot;/&gt;&lt;property id=&quot;20300&quot; value=&quot;Slide 32 - &amp;quot;Your Turn [contd..]&amp;quot;&quot;/&gt;&lt;property id=&quot;20307&quot; value=&quot;295&quot;/&gt;&lt;/object&gt;&lt;object type=&quot;3&quot; unique_id=&quot;10035&quot;&gt;&lt;property id=&quot;20148&quot; value=&quot;5&quot;/&gt;&lt;property id=&quot;20300&quot; value=&quot;Slide 33 - &amp;quot;Your Turn [contd..]&amp;quot;&quot;/&gt;&lt;property id=&quot;20307&quot; value=&quot;296&quot;/&gt;&lt;/object&gt;&lt;object type=&quot;3&quot; unique_id=&quot;10036&quot;&gt;&lt;property id=&quot;20148&quot; value=&quot;5&quot;/&gt;&lt;property id=&quot;20300&quot; value=&quot;Slide 34 - &amp;quot;Your Turn [hflights dataset]&amp;quot;&quot;/&gt;&lt;property id=&quot;20307&quot; value=&quot;297&quot;/&gt;&lt;/object&gt;&lt;object type=&quot;3&quot; unique_id=&quot;10037&quot;&gt;&lt;property id=&quot;20148&quot; value=&quot;5&quot;/&gt;&lt;property id=&quot;20300&quot; value=&quot;Slide 35 - &amp;quot;Your Turn [hflights dataset] Contd…&amp;quot;&quot;/&gt;&lt;property id=&quot;20307&quot; value=&quot;299&quot;/&gt;&lt;/object&gt;&lt;object type=&quot;3&quot; unique_id=&quot;10038&quot;&gt;&lt;property id=&quot;20148&quot; value=&quot;5&quot;/&gt;&lt;property id=&quot;20300&quot; value=&quot;Slide 36 - &amp;quot;Your Turn [hflights dataset] Soln….&amp;quot;&quot;/&gt;&lt;property id=&quot;20307&quot; value=&quot;301&quot;/&gt;&lt;/object&gt;&lt;object type=&quot;3&quot; unique_id=&quot;10039&quot;&gt;&lt;property id=&quot;20148&quot; value=&quot;5&quot;/&gt;&lt;property id=&quot;20300&quot; value=&quot;Slide 37 - &amp;quot;Your Turn [hflights dataset] Contd…&amp;quot;&quot;/&gt;&lt;property id=&quot;20307&quot; value=&quot;298&quot;/&gt;&lt;/object&gt;&lt;/object&gt;&lt;object type=&quot;8&quot; unique_id=&quot;10078&quot;&gt;&lt;/object&gt;&lt;/object&gt;&lt;/database&gt;"/>
  <p:tag name="MMPROD_NEXTUNIQUEID" val="10011"/>
  <p:tag name="SECTOMILLISECCONVERTED" val="1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497</Words>
  <Application>Microsoft Office PowerPoint</Application>
  <PresentationFormat>Widescreen</PresentationFormat>
  <Paragraphs>59</Paragraphs>
  <Slides>7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1_Office Theme</vt:lpstr>
      <vt:lpstr>Box Plot</vt:lpstr>
      <vt:lpstr>Box Plot Interpretation</vt:lpstr>
      <vt:lpstr>Box Plot: Example 1</vt:lpstr>
      <vt:lpstr>Box Plot: Example 2</vt:lpstr>
      <vt:lpstr>Box Plot: Example</vt:lpstr>
      <vt:lpstr>Box Plot: Notch &amp; Varwidth</vt:lpstr>
      <vt:lpstr>Exercise - 01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Reading from Data Files</dc:title>
  <dc:creator>Pawan</dc:creator>
  <cp:lastModifiedBy>Sartaj Singh</cp:lastModifiedBy>
  <cp:revision>209</cp:revision>
  <dcterms:created xsi:type="dcterms:W3CDTF">2017-08-25T12:33:43Z</dcterms:created>
  <dcterms:modified xsi:type="dcterms:W3CDTF">2020-03-31T05:09:11Z</dcterms:modified>
</cp:coreProperties>
</file>